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8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358" r:id="rId11"/>
    <p:sldId id="359" r:id="rId12"/>
    <p:sldId id="414" r:id="rId13"/>
    <p:sldId id="384" r:id="rId14"/>
    <p:sldId id="415" r:id="rId15"/>
    <p:sldId id="419" r:id="rId16"/>
    <p:sldId id="421" r:id="rId17"/>
    <p:sldId id="285" r:id="rId18"/>
    <p:sldId id="424" r:id="rId19"/>
    <p:sldId id="425" r:id="rId20"/>
    <p:sldId id="430" r:id="rId21"/>
    <p:sldId id="459" r:id="rId22"/>
    <p:sldId id="429" r:id="rId23"/>
    <p:sldId id="428" r:id="rId24"/>
    <p:sldId id="433" r:id="rId25"/>
    <p:sldId id="435" r:id="rId26"/>
    <p:sldId id="460" r:id="rId27"/>
    <p:sldId id="328" r:id="rId28"/>
    <p:sldId id="261" r:id="rId29"/>
    <p:sldId id="356" r:id="rId30"/>
    <p:sldId id="385" r:id="rId31"/>
    <p:sldId id="317" r:id="rId32"/>
    <p:sldId id="263" r:id="rId33"/>
    <p:sldId id="276" r:id="rId34"/>
    <p:sldId id="273" r:id="rId35"/>
    <p:sldId id="413" r:id="rId36"/>
    <p:sldId id="431" r:id="rId37"/>
    <p:sldId id="432" r:id="rId38"/>
    <p:sldId id="284" r:id="rId39"/>
    <p:sldId id="269" r:id="rId40"/>
    <p:sldId id="270" r:id="rId41"/>
    <p:sldId id="271" r:id="rId42"/>
    <p:sldId id="272" r:id="rId43"/>
    <p:sldId id="279" r:id="rId44"/>
    <p:sldId id="418" r:id="rId45"/>
    <p:sldId id="434" r:id="rId46"/>
    <p:sldId id="458" r:id="rId4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75"/>
        <p:guide pos="30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Continuous Superpixel Loss 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Normals in Loss Function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Loss &amp; Continuous Superpixel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RGB as Input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Binary Superpixel Loss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68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68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chart" Target="../charts/char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5.png"/><Relationship Id="rId4" Type="http://schemas.openxmlformats.org/officeDocument/2006/relationships/image" Target="../media/image40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8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67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Superpixel + RGB as Input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Normal 2 Depth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4 Ch + N2D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/>
                <a:gridCol w="546131"/>
                <a:gridCol w="546669"/>
                <a:gridCol w="546669"/>
                <a:gridCol w="546131"/>
                <a:gridCol w="546669"/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31353" y="152590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1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66717" y="3213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19" grpId="2" bldLvl="0" animBg="1"/>
      <p:bldP spid="22" grpId="0" bldLvl="0" animBg="1"/>
      <p:bldP spid="22" grpId="1" bldLvl="0" animBg="1"/>
      <p:bldP spid="22" grpId="2" bldLvl="0" animBg="1"/>
      <p:bldP spid="6" grpId="0"/>
      <p:bldP spid="38" grpId="0" bldLvl="0" animBg="1"/>
      <p:bldP spid="38" grpId="1" bldLvl="0" animBg="1"/>
      <p:bldP spid="38" grpId="2" bldLvl="0" animBg="1"/>
      <p:bldP spid="3" grpId="0"/>
      <p:bldP spid="7" grpId="0" bldLvl="0" animBg="1"/>
      <p:bldP spid="8" grpId="0"/>
      <p:bldP spid="9" grpId="0"/>
      <p:bldP spid="20" grpId="0"/>
      <p:bldP spid="21" grpId="0"/>
      <p:bldP spid="24" grpId="0" bldLvl="0" animBg="1"/>
      <p:bldP spid="25" grpId="0"/>
      <p:bldP spid="26" grpId="0"/>
      <p:bldP spid="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>
                <a:sym typeface="+mn-ea"/>
              </a:rPr>
              <a:t>Binary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>
                <a:sym typeface="+mn-ea"/>
              </a:rPr>
              <a:t>3. </a:t>
            </a:r>
            <a:r>
              <a:rPr lang="de-DE" dirty="0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en-US" dirty="0">
                <a:sym typeface="+mn-ea"/>
              </a:rPr>
              <a:t>    </a:t>
            </a:r>
            <a:r>
              <a:rPr lang="de-DE" altLang="en-US" sz="2000" dirty="0">
                <a:sym typeface="+mn-ea"/>
              </a:rPr>
              <a:t>Iteration III: 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1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2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3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9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6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  <p:bldP spid="121" grpId="0"/>
      <p:bldP spid="4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2476500" y="1986915"/>
                <a:ext cx="3585210" cy="268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1986915"/>
                <a:ext cx="3585210" cy="2686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44415" y="610743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360045" y="1476375"/>
          <a:ext cx="8423275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90"/>
                <a:gridCol w="1645920"/>
                <a:gridCol w="2582545"/>
                <a:gridCol w="1290320"/>
                <a:gridCol w="787400"/>
                <a:gridCol w="1346200"/>
              </a:tblGrid>
              <a:tr h="706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Base-line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50 h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622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68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4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de-DE" alt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81914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2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251999" tIns="324000" rIns="180000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4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4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4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12922</Words>
  <Application>WPS Presentation</Application>
  <PresentationFormat>Bildschirmpräsentation (4:3)</PresentationFormat>
  <Paragraphs>861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1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微软雅黑</vt:lpstr>
      <vt:lpstr>Arial Unicode MS</vt:lpstr>
      <vt:lpstr>Songti SC</vt:lpstr>
      <vt:lpstr>Calibri</vt:lpstr>
      <vt:lpstr>Helvetica Neue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Iteration I: Superpixel + RGB as Input</vt:lpstr>
      <vt:lpstr>3.  Improvements      Basic II: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Imporvements        Iteration  III: Superpixel in Loss Function</vt:lpstr>
      <vt:lpstr>3 . Imporvements       Iteration  III: Superpixel in Loss Function</vt:lpstr>
      <vt:lpstr>3 . Imporvements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3. Improvements     Iteration III: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Focus on three significant approaches </vt:lpstr>
      <vt:lpstr>4. Results     Demo I Compare Results</vt:lpstr>
      <vt:lpstr>4. Results     Demo II</vt:lpstr>
      <vt:lpstr>5. Forecast and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155</cp:revision>
  <dcterms:created xsi:type="dcterms:W3CDTF">2020-02-11T11:12:05Z</dcterms:created>
  <dcterms:modified xsi:type="dcterms:W3CDTF">2020-02-11T11:12:05Z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